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3" r:id="rId4"/>
    <p:sldMasterId id="2147483704" r:id="rId5"/>
    <p:sldMasterId id="2147483705" r:id="rId6"/>
    <p:sldMasterId id="2147483706" r:id="rId7"/>
    <p:sldMasterId id="2147483707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</p:sldIdLst>
  <p:sldSz cy="6858000" cx="12192000"/>
  <p:notesSz cx="6858000" cy="9144000"/>
  <p:embeddedFontLst>
    <p:embeddedFont>
      <p:font typeface="Corben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" Type="http://schemas.openxmlformats.org/officeDocument/2006/relationships/theme" Target="theme/theme5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6" Type="http://schemas.openxmlformats.org/officeDocument/2006/relationships/font" Target="fonts/Corben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3" name="Google Shape;273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9" name="Google Shape;289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2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2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" name="Google Shape;119;p2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2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3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" name="Google Shape;134;p3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3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" name="Google Shape;145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3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0" name="Google Shape;150;p3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3" name="Google Shape;153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3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3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3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4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9" name="Google Shape;169;p4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4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3" name="Google Shape;173;p4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4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7" name="Google Shape;177;p4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8" name="Google Shape;178;p4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1" name="Google Shape;181;p4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4" name="Google Shape;184;p4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9" name="Google Shape;189;p4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0" name="Google Shape;190;p4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1" name="Google Shape;191;p4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4" name="Google Shape;194;p4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5" name="Google Shape;195;p4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4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9" name="Google Shape;199;p4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0" name="Google Shape;200;p4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3" name="Google Shape;203;p4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4" name="Google Shape;204;p4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5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1" name="Google Shape;211;p5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4" name="Google Shape;214;p5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5" name="Google Shape;215;p5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5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5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2" name="Google Shape;222;p5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3" name="Google Shape;223;p5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4" name="Google Shape;224;p5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7" name="Google Shape;227;p5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8" name="Google Shape;228;p5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9" name="Google Shape;229;p5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0" name="Google Shape;230;p5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5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4" name="Google Shape;234;p5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9" name="Google Shape;239;p5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0" name="Google Shape;240;p5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1" name="Google Shape;241;p5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5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5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6" name="Google Shape;246;p5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9" name="Google Shape;249;p5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0" name="Google Shape;250;p5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3" name="Google Shape;253;p6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4" name="Google Shape;254;p6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4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3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55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A545D"/>
            </a:gs>
            <a:gs pos="45999">
              <a:srgbClr val="F7535C">
                <a:alpha val="83529"/>
              </a:srgbClr>
            </a:gs>
            <a:gs pos="98999">
              <a:srgbClr val="FA545D">
                <a:alpha val="65098"/>
              </a:srgbClr>
            </a:gs>
            <a:gs pos="100000">
              <a:srgbClr val="FA545D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9AA2E"/>
            </a:gs>
            <a:gs pos="43999">
              <a:srgbClr val="E9AA2E">
                <a:alpha val="72549"/>
              </a:srgbClr>
            </a:gs>
            <a:gs pos="100000">
              <a:srgbClr val="E9AA2E">
                <a:alpha val="37647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56" name="Google Shape;5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66A16"/>
            </a:gs>
            <a:gs pos="45999">
              <a:srgbClr val="088A1D">
                <a:alpha val="62352"/>
              </a:srgbClr>
            </a:gs>
            <a:gs pos="98999">
              <a:srgbClr val="088A1D">
                <a:alpha val="19607"/>
              </a:srgbClr>
            </a:gs>
            <a:gs pos="100000">
              <a:srgbClr val="088A1D">
                <a:alpha val="1843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06" name="Google Shape;106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36C75"/>
            </a:gs>
            <a:gs pos="45000">
              <a:srgbClr val="036C75">
                <a:alpha val="83921"/>
              </a:srgbClr>
            </a:gs>
            <a:gs pos="100000">
              <a:srgbClr val="036C75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56" name="Google Shape;156;p3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77C5"/>
            </a:gs>
            <a:gs pos="43999">
              <a:srgbClr val="0077C5">
                <a:alpha val="80000"/>
              </a:srgbClr>
            </a:gs>
            <a:gs pos="100000">
              <a:srgbClr val="0077C5">
                <a:alpha val="5490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206" name="Google Shape;206;p4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hyperlink" Target="http://www.youtube.com/watch?v=TR-sn2vzmFQ" TargetMode="External"/><Relationship Id="rId5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britannica.com/topic/Presidents-of-the-United-States-1846696" TargetMode="External"/><Relationship Id="rId4" Type="http://schemas.openxmlformats.org/officeDocument/2006/relationships/hyperlink" Target="https://www.britannica.com/story/what-state-is-washington-dc-in" TargetMode="External"/><Relationship Id="rId9" Type="http://schemas.openxmlformats.org/officeDocument/2006/relationships/image" Target="../media/image4.png"/><Relationship Id="rId5" Type="http://schemas.openxmlformats.org/officeDocument/2006/relationships/hyperlink" Target="https://www.ne.se/uppslagsverk/encyklopedi/l%C3%A5ng/vita-huset" TargetMode="External"/><Relationship Id="rId6" Type="http://schemas.openxmlformats.org/officeDocument/2006/relationships/hyperlink" Target="https://www.ne.se/uppslagsverk/encyklopedi/l%C3%A5ng/washington-dc" TargetMode="External"/><Relationship Id="rId7" Type="http://schemas.openxmlformats.org/officeDocument/2006/relationships/hyperlink" Target="https://www.whitehouse.gov/about-the-white-house/the-grounds/the-white-house/" TargetMode="External"/><Relationship Id="rId8" Type="http://schemas.openxmlformats.org/officeDocument/2006/relationships/hyperlink" Target="https://www.ui.se/landguiden/lander-och-omraden/nordamerika/usa/aldre-histori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lin ang="5400012" scaled="0"/>
        </a:gra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259" name="Google Shape;259;p61"/>
          <p:cNvSpPr txBox="1"/>
          <p:nvPr/>
        </p:nvSpPr>
        <p:spPr>
          <a:xfrm>
            <a:off x="231325" y="764700"/>
            <a:ext cx="11729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5000">
                <a:latin typeface="Corben"/>
                <a:ea typeface="Corben"/>
                <a:cs typeface="Corben"/>
                <a:sym typeface="Corben"/>
              </a:rPr>
              <a:t>Fördjupning: Vita huset</a:t>
            </a:r>
            <a:endParaRPr sz="5000"/>
          </a:p>
        </p:txBody>
      </p:sp>
      <p:pic>
        <p:nvPicPr>
          <p:cNvPr id="260" name="Google Shape;26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5400" y="1913875"/>
            <a:ext cx="5921249" cy="395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61"/>
          <p:cNvSpPr txBox="1"/>
          <p:nvPr/>
        </p:nvSpPr>
        <p:spPr>
          <a:xfrm rot="5400000">
            <a:off x="7479175" y="3265975"/>
            <a:ext cx="3282000" cy="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Nils Huenerfuerst/Unsplash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25C"/>
            </a:gs>
          </a:gsLst>
          <a:lin ang="5400012" scaled="0"/>
        </a:gra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66" name="Google Shape;266;p62"/>
          <p:cNvSpPr txBox="1"/>
          <p:nvPr/>
        </p:nvSpPr>
        <p:spPr>
          <a:xfrm>
            <a:off x="5987425" y="397400"/>
            <a:ext cx="59397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3" lvl="0" marL="214313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Bostad och kontor</a:t>
            </a:r>
            <a:endParaRPr sz="3600"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Vita huset är en byggnad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USA:s huvudstad Washington D.C.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Vita huset började byggas i slutet av 1700-talet och har varit bostad och kontor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åt nästan alla USA:s presidenter.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Byggnaden är så förknippad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 USA:s president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 människor brukar säga ”Vita huset”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när de pratar om saker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 presidenten och människorna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 jobbar med presidenten gör eller säger.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62"/>
          <p:cNvSpPr txBox="1"/>
          <p:nvPr/>
        </p:nvSpPr>
        <p:spPr>
          <a:xfrm>
            <a:off x="591150" y="4358400"/>
            <a:ext cx="60009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Vita huset. </a:t>
            </a:r>
            <a:endParaRPr/>
          </a:p>
        </p:txBody>
      </p:sp>
      <p:sp>
        <p:nvSpPr>
          <p:cNvPr id="268" name="Google Shape;268;p62"/>
          <p:cNvSpPr txBox="1"/>
          <p:nvPr/>
        </p:nvSpPr>
        <p:spPr>
          <a:xfrm rot="5400000">
            <a:off x="3564225" y="2893275"/>
            <a:ext cx="3791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Michael Schofield/Unsplash</a:t>
            </a:r>
            <a:endParaRPr sz="1000"/>
          </a:p>
        </p:txBody>
      </p:sp>
      <p:sp>
        <p:nvSpPr>
          <p:cNvPr id="269" name="Google Shape;269;p62"/>
          <p:cNvSpPr txBox="1"/>
          <p:nvPr/>
        </p:nvSpPr>
        <p:spPr>
          <a:xfrm>
            <a:off x="8939750" y="822625"/>
            <a:ext cx="326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0" name="Google Shape;270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752" y="1292676"/>
            <a:ext cx="4691174" cy="310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3"/>
          <p:cNvSpPr txBox="1"/>
          <p:nvPr/>
        </p:nvSpPr>
        <p:spPr>
          <a:xfrm>
            <a:off x="267100" y="4655050"/>
            <a:ext cx="522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USA:s kongressbyggnad. Den kallas </a:t>
            </a:r>
            <a:r>
              <a:rPr lang="sv-SE"/>
              <a:t>Kapitolium</a:t>
            </a:r>
            <a:r>
              <a:rPr lang="sv-SE"/>
              <a:t>. </a:t>
            </a:r>
            <a:endParaRPr/>
          </a:p>
        </p:txBody>
      </p:sp>
      <p:sp>
        <p:nvSpPr>
          <p:cNvPr id="276" name="Google Shape;276;p63"/>
          <p:cNvSpPr txBox="1"/>
          <p:nvPr/>
        </p:nvSpPr>
        <p:spPr>
          <a:xfrm rot="5400000">
            <a:off x="3713850" y="3031050"/>
            <a:ext cx="442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Ian Hutchinson/nsplash</a:t>
            </a:r>
            <a:endParaRPr sz="1000"/>
          </a:p>
        </p:txBody>
      </p:sp>
      <p:sp>
        <p:nvSpPr>
          <p:cNvPr descr="Rectangle 5" id="277" name="Google Shape;277;p63"/>
          <p:cNvSpPr txBox="1"/>
          <p:nvPr/>
        </p:nvSpPr>
        <p:spPr>
          <a:xfrm>
            <a:off x="6429900" y="615125"/>
            <a:ext cx="55491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latin typeface="Corben"/>
                <a:ea typeface="Corben"/>
                <a:cs typeface="Corben"/>
                <a:sym typeface="Corben"/>
              </a:rPr>
              <a:t>Washington D.C.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USA:s huvudstad heter Washington D.C. </a:t>
            </a:r>
            <a:r>
              <a:rPr lang="sv-SE" sz="2400">
                <a:solidFill>
                  <a:srgbClr val="4D5156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Washington, District of Columbia. Huvudstaden ligger nämligen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 i en delstat, utan i ett distrikt.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 har en delstat som heter Washington.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”D.C.” hjälper till att göra skillnad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på huvudstaden och delstaten.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Washington D.C. finns människorna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 bestämmer över USA.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Där finns Vita huset samt kongressen,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 är som deras riksdag.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475" y="1075775"/>
            <a:ext cx="5452498" cy="3634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180BB"/>
            </a:gs>
          </a:gsLst>
          <a:lin ang="5400012" scaled="0"/>
        </a:gra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64"/>
          <p:cNvSpPr txBox="1"/>
          <p:nvPr/>
        </p:nvSpPr>
        <p:spPr>
          <a:xfrm rot="5400000">
            <a:off x="3717125" y="3017350"/>
            <a:ext cx="4027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  <p:sp>
        <p:nvSpPr>
          <p:cNvPr descr="Rectangle 5" id="284" name="Google Shape;284;p64"/>
          <p:cNvSpPr txBox="1"/>
          <p:nvPr/>
        </p:nvSpPr>
        <p:spPr>
          <a:xfrm>
            <a:off x="6027975" y="397400"/>
            <a:ext cx="58287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500">
                <a:latin typeface="Corben"/>
                <a:ea typeface="Corben"/>
                <a:cs typeface="Corben"/>
                <a:sym typeface="Corben"/>
              </a:rPr>
              <a:t>George Washington</a:t>
            </a:r>
            <a:endParaRPr sz="13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 har haft många presidenter.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 första presidenten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hette George Washington (1732–1799).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 blev president i USA år 1789.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 räknas som en av grundlagsfäderna.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är människorna som var med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och grundade USA som land.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George Washington lät bygga Vita huset.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 han bodde aldrig där.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Byggnaden blev nämligen klar år 1800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och då var han död.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875" y="1277200"/>
            <a:ext cx="5307226" cy="35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64"/>
          <p:cNvSpPr txBox="1"/>
          <p:nvPr/>
        </p:nvSpPr>
        <p:spPr>
          <a:xfrm>
            <a:off x="263838" y="4773375"/>
            <a:ext cx="5487300" cy="7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Mount Rushmore med de fyra presidenterna George Washington, Thomas Jefferson, Theodore Roosevelt och Abraham Lincoln.</a:t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lin ang="5400012" scaled="0"/>
        </a:gra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65"/>
          <p:cNvSpPr txBox="1"/>
          <p:nvPr/>
        </p:nvSpPr>
        <p:spPr>
          <a:xfrm rot="5400000">
            <a:off x="3032425" y="2991525"/>
            <a:ext cx="5293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  <p:sp>
        <p:nvSpPr>
          <p:cNvPr descr="Rectangle 5" id="292" name="Google Shape;292;p65"/>
          <p:cNvSpPr txBox="1"/>
          <p:nvPr/>
        </p:nvSpPr>
        <p:spPr>
          <a:xfrm>
            <a:off x="6100950" y="397400"/>
            <a:ext cx="56340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2800">
                <a:latin typeface="Corben"/>
                <a:ea typeface="Corben"/>
                <a:cs typeface="Corben"/>
                <a:sym typeface="Corben"/>
              </a:rPr>
              <a:t>Tre gamla presidenter</a:t>
            </a:r>
            <a:endParaRPr sz="6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 har haft 45 olika presidenter. Här är tre: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Nr 16:</a:t>
            </a: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Abraham Lincoln (1809–1865). 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 förbjöd slaveriet i USA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och dog när han blev skjuten på en teater.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Nr 32: </a:t>
            </a: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Franklin D. Roosevelt (1882–1945). Han blev omvald flera gånger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och var president i tolv år,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vilket är rekordlänge i USA.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Nr 44:</a:t>
            </a: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Barack Obama (1961–).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När han valdes hösten 2008 blev han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USA:s första afroamerikanska president.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65"/>
          <p:cNvSpPr txBox="1"/>
          <p:nvPr/>
        </p:nvSpPr>
        <p:spPr>
          <a:xfrm>
            <a:off x="281450" y="4434675"/>
            <a:ext cx="575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>
                <a:solidFill>
                  <a:schemeClr val="dk1"/>
                </a:solidFill>
              </a:rPr>
              <a:t>Minnesmärket över Abraham Lincoln i Washington D.C.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94" name="Google Shape;294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100" y="572100"/>
            <a:ext cx="5246827" cy="3935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&quot;Breaking News:&quot; CBS News projects that Democratic presidential candidate Barack Obama will become the next President of the United States. Katie Couric discusses this historic event." id="295" name="Google Shape;295;p65" title="Breaking: Obama Wins Election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100" y="4992675"/>
            <a:ext cx="2671866" cy="150292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65"/>
          <p:cNvSpPr txBox="1"/>
          <p:nvPr/>
        </p:nvSpPr>
        <p:spPr>
          <a:xfrm>
            <a:off x="3056975" y="5554800"/>
            <a:ext cx="2568600" cy="10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Tryck på play för att se </a:t>
            </a:r>
            <a:br>
              <a:rPr lang="sv-SE"/>
            </a:br>
            <a:r>
              <a:rPr lang="sv-SE"/>
              <a:t>ett </a:t>
            </a:r>
            <a:r>
              <a:rPr lang="sv-SE">
                <a:solidFill>
                  <a:schemeClr val="dk1"/>
                </a:solidFill>
              </a:rPr>
              <a:t>nyhetsklipp från </a:t>
            </a:r>
            <a:br>
              <a:rPr lang="sv-SE">
                <a:solidFill>
                  <a:schemeClr val="dk1"/>
                </a:solidFill>
              </a:rPr>
            </a:br>
            <a:r>
              <a:rPr lang="sv-SE">
                <a:solidFill>
                  <a:schemeClr val="dk1"/>
                </a:solidFill>
              </a:rPr>
              <a:t>när Barack Obama blev vald. (ENGELSKT TAL)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301" name="Google Shape;301;p66"/>
          <p:cNvSpPr txBox="1"/>
          <p:nvPr/>
        </p:nvSpPr>
        <p:spPr>
          <a:xfrm>
            <a:off x="4907351" y="1052725"/>
            <a:ext cx="6337500" cy="3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44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Källor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Britannica: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List of presidents of the United States | U.S. Presidents, Presidential Terms, Election Results, Timelines </a:t>
            </a:r>
            <a:endParaRPr sz="15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What State Is Washington, D.C. In?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Nationalencyklopedin: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Vita huset - Uppslagsverk</a:t>
            </a:r>
            <a:endParaRPr sz="15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Washington D.C. - Uppslagsverk</a:t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White house</a:t>
            </a: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The White House Building 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Utrikespolitiska institutet: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USA – Äldre historia </a:t>
            </a:r>
            <a:endParaRPr sz="15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 u="sng">
              <a:solidFill>
                <a:schemeClr val="hlink"/>
              </a:solidFill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u="sng">
              <a:solidFill>
                <a:srgbClr val="0563C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302" name="Google Shape;302;p6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90525" y="701250"/>
            <a:ext cx="3216850" cy="48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Office Theme - blå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 - orang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-tema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 - Hav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 - Rosa tom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 - Grön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